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571A97C-A40A-4BE4-B26D-429C21BC7623}">
  <a:tblStyle styleId="{E571A97C-A40A-4BE4-B26D-429C21BC76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dbdb981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dbdb981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906d6e5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906d6e5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dbdb9813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dbdb9813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dbdb9813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dbdb9813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de14f0bb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de14f0bb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dbdb981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dbdb981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dbdb9813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dbdb9813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dbdb9813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dbdb981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c023d2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c023d2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dbdb9813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dbdb9813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dbc1548d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dbc1548d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de14f0bb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de14f0bb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e906d6e5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e906d6e5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dbdb9813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dbdb9813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dbdb9813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dbdb9813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dbdb9813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dbdb9813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dc023d2b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dc023d2b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dbdb9813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dbdb9813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dc023d2b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dc023d2b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dbdb9813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dbdb9813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e976e909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e976e909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dbc1548d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dbc1548d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e906d6e5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e906d6e5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e906d6e5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e906d6e5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e906d6e5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e906d6e5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e906d6e5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e906d6e5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e906d6e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e906d6e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e906d6e5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e906d6e5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e906d6e5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e906d6e5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e976e90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e976e90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de14f0b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de14f0b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de14f0bb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de14f0bb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dbdb981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dbdb981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e976e909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e976e90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e906d6e5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e906d6e5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e906d6e5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e906d6e5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e906d6e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e906d6e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de14f0bb4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de14f0bb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e906d6e5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e906d6e5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e906d6e5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e906d6e5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e906d6e5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e906d6e5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de14f0bb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de14f0bb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de14f0bb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de14f0bb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906d6e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906d6e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de14f0bb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de14f0bb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de14f0bb4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de14f0bb4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de14f0bb4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de14f0bb4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de14f0bb4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de14f0bb4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de14f0bb4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de14f0bb4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de14f0bb4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de14f0bb4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de14f0bb4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de14f0bb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dc023d2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dc023d2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dbdb981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dbdb981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dc023d2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dc023d2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hyperlink" Target="https://developers.google.com/machine-learning/crash-course/reducing-loss/gradient-descent" TargetMode="External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hyperlink" Target="https://cran.r-project.org/web/packages/ggdag/vignettes/intro-to-dag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hyperlink" Target="https://arxiv.org/pdf/1506.06268.pdf" TargetMode="External"/><Relationship Id="rId5" Type="http://schemas.openxmlformats.org/officeDocument/2006/relationships/hyperlink" Target="https://arxiv.org/pdf/1508.03113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xiv.org/pdf/1412.3555.pdf" TargetMode="External"/><Relationship Id="rId4" Type="http://schemas.openxmlformats.org/officeDocument/2006/relationships/hyperlink" Target="https://arxiv.org/pdf/1412.3555v1.pdf" TargetMode="External"/><Relationship Id="rId5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hyperlink" Target="https://keras.io/layers/embedding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nlp.stanford.edu/IR-book/html/htmledition/stemming-and-lemmatization-1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hyperlink" Target="https://dl.acm.org/citation.cfm?id=1704810" TargetMode="External"/><Relationship Id="rId8" Type="http://schemas.openxmlformats.org/officeDocument/2006/relationships/hyperlink" Target="http://www.staff.city.ac.uk/~sb317/papers/foundations_bm25_review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4.jpg"/><Relationship Id="rId5" Type="http://schemas.openxmlformats.org/officeDocument/2006/relationships/hyperlink" Target="https://radimrehurek.com/gensim/models/doc2vec.html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rawgit.com/anuprulez/similar_galaxy_tools/doc2vec/viz/similarity_viz.html" TargetMode="External"/><Relationship Id="rId4" Type="http://schemas.openxmlformats.org/officeDocument/2006/relationships/hyperlink" Target="https://rawgit.com/anuprulez/similar_galaxy_tools/lsi_005/viz/similarity_viz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2.png"/><Relationship Id="rId7" Type="http://schemas.openxmlformats.org/officeDocument/2006/relationships/image" Target="../media/image39.jpg"/><Relationship Id="rId8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8.png"/><Relationship Id="rId5" Type="http://schemas.openxmlformats.org/officeDocument/2006/relationships/hyperlink" Target="https://arxiv.org/pdf/1511.07289.pdf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hyperlink" Target="https://arxiv.org/pdf/1609.04747.pdf" TargetMode="External"/><Relationship Id="rId7" Type="http://schemas.openxmlformats.org/officeDocument/2006/relationships/hyperlink" Target="https://www.tensorflow.org/api_docs/python/tf/keras/losses/binary_crossentrop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s.stanford.edu/~quocle/paragraph_vector.pdf" TargetMode="External"/><Relationship Id="rId4" Type="http://schemas.openxmlformats.org/officeDocument/2006/relationships/hyperlink" Target="https://dl.acm.org/citation.cfm?id=170481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hyperlink" Target="https://link.springer.com/article/10.1007/BF02365362" TargetMode="External"/><Relationship Id="rId6" Type="http://schemas.openxmlformats.org/officeDocument/2006/relationships/hyperlink" Target="https://www.itl.nist.gov/div898/software/dataplot/refman2/auxillar/cosdist.ht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3975"/>
            <a:ext cx="8520600" cy="25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system for scientific tools and workflows</a:t>
            </a:r>
            <a:endParaRPr b="1" sz="3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Master’s thesis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63350"/>
            <a:ext cx="85206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Anup Kumar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Adviser: Dr. Björn Grüning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Optimisation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descent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weights on similarity scores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a weighted average similarity matrix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rror(w^k) = \frac{1}{N} \times \sum_{j=1}^N [w^k \times SM^k - SM_{ideal})^2]_j" id="124" name="Google Shape;124;p2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25" y="2089800"/>
            <a:ext cx="4264000" cy="31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k = w^k - \eta \times {Gradient(w^k)}" id="125" name="Google Shape;125;p2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25" y="3349250"/>
            <a:ext cx="29736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dient(w^k) = \frac{\partial Error}{\partial w^k} = \frac{2}{N} \times ((w^k \times SM^k - SM_{ideal}) \cdot SM^k)" id="126" name="Google Shape;126;p2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325" y="2707651"/>
            <a:ext cx="5609418" cy="3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34525" y="4662600"/>
            <a:ext cx="723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s an array of 1.0 as the maximum value of similarity measures can be at most 1.0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Gradient descent: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https://developers.google.com/machine-learning/crash-course/reducing-loss/gradient-descent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M_{ideal}" id="129" name="Google Shape;129;p2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925" y="4772750"/>
            <a:ext cx="500574" cy="1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171375" y="2089800"/>
            <a:ext cx="655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….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(1)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6523500" y="2707650"/>
            <a:ext cx="655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….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(2)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3847175" y="3349250"/>
            <a:ext cx="773700" cy="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….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(3)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conclusion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and clean tools metadata (~ 1,050 tools)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vector for each tool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and combine similarity matrices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data for name and description attribute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true similarity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Exclude low similarity values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analysis on larger set of tools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similar tools using workflows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</a:t>
            </a: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tools in workflows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Thousands of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Tough to assemble workflows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compatibility issues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of computation time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950" y="2676300"/>
            <a:ext cx="3519188" cy="14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paths from workflows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duplicate paths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 the paths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Divide into training and test sets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using recurrent neural network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precision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orkflows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- a directed acyclic graph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Paths in a workflow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193,000 workflows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900,000 paths (167,000 unique)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25 tools in a path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925" y="1839225"/>
            <a:ext cx="4384525" cy="22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393425" y="4657500"/>
            <a:ext cx="730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Directed acyclic graph: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https://cran.r-project.org/web/packages/ggdag/vignettes/intro-to-dags.html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order dependency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4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dependent 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on immediate parent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Dependent on all previous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625" y="2240575"/>
            <a:ext cx="4670899" cy="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72775" y="4518650"/>
            <a:ext cx="7899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Higher order dependency: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https://arxiv.org/pdf/1506.06268.pdf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https://arxiv.org/pdf/1508.03113.pdf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preprocessing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decomposition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tool is a label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50" y="2221725"/>
            <a:ext cx="6748850" cy="9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preprocessing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tool is label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875" y="1152475"/>
            <a:ext cx="5644236" cy="376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lassifier to learn on sequential data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Multilabel, multiclass classification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 - Gated recurrent units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long-range dependencies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374550" y="4745725"/>
            <a:ext cx="53940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Recurrent neural network: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https://arxiv.org/pdf/1412.3555.pdf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Gated recurrent units: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https://arxiv.org/pdf/1412.3555v1.pdf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2425" y="2948650"/>
            <a:ext cx="4145576" cy="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system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61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similar scientific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  Predict tools for workflows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25" y="3056700"/>
            <a:ext cx="3268874" cy="1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525" y="1610973"/>
            <a:ext cx="3390825" cy="85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configuration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hidden layers, one embedding layer and one output layer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Cross-entropy loss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mean square propagation (rmsprop) optimiser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Sigmoid output activation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80% training paths, 20% test paths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 of training paths as validation paths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(x) = \frac{1}{1 + e^{-x}}" id="211" name="Google Shape;211;p3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138" y="2571750"/>
            <a:ext cx="142477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 and label vectors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650" y="1134000"/>
            <a:ext cx="4808400" cy="20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311700" y="4736725"/>
            <a:ext cx="5571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Embedding layer: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https://keras.io/layers/embeddings/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488250" y="1203950"/>
            <a:ext cx="79842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imensions: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Embedding - 512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Label vector - 1,800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Tool sequence - 25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and precision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Score for each predicted tool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possible tools for a path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Absolute precision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Compatible precision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75" y="1853525"/>
            <a:ext cx="3850899" cy="11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conclusion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311700" y="1152475"/>
            <a:ext cx="85773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Workflows - directed acyclic graphs (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193,000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paths (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167,000 unique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from workflows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 (gated recurrent units)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long-range dependencies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Multilabel, multiclass classification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decomposition: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Absolute precision ~ 88%, compatible precision ~ 98% (~ 22 hrs)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Absolute precision ~ 89%, compatible precision ~ 99% (~ 48 hrs)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workflows, better precision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system using similar and predicted tools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uture 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Restore original distribution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Decay prediction over time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Oversampling - data augmentation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into Galaxy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</a:t>
            </a:r>
            <a:r>
              <a:rPr b="1" lang="en-GB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your attention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Supplementary material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Times New Roman"/>
              <a:buAutoNum type="arabicPeriod"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similar scientific tools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similar in functions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similarity among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 similar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 a tool by its similar tool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more options for data processing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Stemming and stopwords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Stemming - c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onverge all forms of a word into one basic form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i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Operate, operating, operates, operation, operative, operatives, operational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i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into “</a:t>
            </a:r>
            <a:r>
              <a:rPr i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[1]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Stopwords - “</a:t>
            </a:r>
            <a:r>
              <a:rPr i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about, above, would, could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…” [2]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267575" y="4481325"/>
            <a:ext cx="834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https://nlp.stanford.edu/IR-book/html/htmledition/stemming-and-lemmatization-1.html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</a:rPr>
              <a:t>https://www.ranks.nl/stopwords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Bestmatch25 (bm25)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 frequency (tf)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and inverted document frequency (idf)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df = \log \frac{N}{df}" id="288" name="Google Shape;288;p4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950" y="2092650"/>
            <a:ext cx="125950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alpha = (1-b) + \frac{b \cdot |D|}{|D|_{avg}}" id="289" name="Google Shape;289;p4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950" y="2571751"/>
            <a:ext cx="1828996" cy="46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f^* = tf \cdot \frac{k+1}{k \cdot \alpha + tf}" id="290" name="Google Shape;290;p4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8200" y="3270925"/>
            <a:ext cx="158231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m25 =tf^* \cdot idf" id="291" name="Google Shape;291;p4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200" y="3928750"/>
            <a:ext cx="1664526" cy="2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/>
        </p:nvSpPr>
        <p:spPr>
          <a:xfrm>
            <a:off x="374550" y="4517475"/>
            <a:ext cx="51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https://dl.acm.org/citation.cfm?id=1704810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http://www.staff.city.ac.uk/~sb317/papers/foundations_bm25_review.pdf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Bestmatch25 (bm25) scores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99" name="Google Shape;299;p44"/>
          <p:cNvGraphicFramePr/>
          <p:nvPr/>
        </p:nvGraphicFramePr>
        <p:xfrm>
          <a:off x="396675" y="126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{E571A97C-A40A-4BE4-B26D-429C21BC7623}</a:tableStyleId>
              </a:tblPr>
              <a:tblGrid>
                <a:gridCol w="2100275"/>
                <a:gridCol w="1108400"/>
                <a:gridCol w="1265775"/>
                <a:gridCol w="1092650"/>
                <a:gridCol w="1391775"/>
                <a:gridCol w="1391775"/>
              </a:tblGrid>
              <a:tr h="652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Tools/Tokens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Regress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Gap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Mapper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LinearRegression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5.22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LogisticRegression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2.61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Tophat2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Hisat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Latent Semantic Analysis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Document-token matrix (</a:t>
            </a:r>
            <a:r>
              <a:rPr i="1"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Singular value decomposition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X_{n \times m} = U_{n \times n} \cdot S_{n \times m} \cdot V_{m \times m}^T" id="307" name="Google Shape;307;p4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750" y="2090850"/>
            <a:ext cx="3048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^T \cdot U = I_{n \times n}" id="308" name="Google Shape;308;p4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750" y="2627500"/>
            <a:ext cx="160421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^T \cdot V = I_{m \times m}" id="309" name="Google Shape;309;p4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750" y="3164150"/>
            <a:ext cx="1705174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{n \times m} = U_{k} \cdot S_{k} \cdot V_{k}^T" id="310" name="Google Shape;310;p4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750" y="3700800"/>
            <a:ext cx="20152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/>
        </p:nvSpPr>
        <p:spPr>
          <a:xfrm>
            <a:off x="497550" y="4703625"/>
            <a:ext cx="59883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http://theory.stanford.edu/~tim/s15/l/l9.pdf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vectors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Softmax classifier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Backpropagation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Stochastic gradient descent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Gensim*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800 iterations, 10 epochs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frac{1}{T} \cdot \sum_{t=k}^{T-k} \log p(w_t|w_{t-k},...,w_{t+k})" id="319" name="Google Shape;319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350" y="1631350"/>
            <a:ext cx="290285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489" y="2481889"/>
            <a:ext cx="4292574" cy="12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/>
        </p:nvSpPr>
        <p:spPr>
          <a:xfrm>
            <a:off x="348475" y="4676550"/>
            <a:ext cx="804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https://radimrehurek.com/gensim/models/doc2vec.html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Image adapted from: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</a:rPr>
              <a:t>https://cs.stanford.edu/~quocle/paragraph_vector.pdf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95" y="0"/>
            <a:ext cx="83548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Optimisation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descent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squared error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learning rate - 0.05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Decay learning rate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Nesterov’s accelerated gradient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update_{t+1} = \gamma \cdot update_t - \eta \cdot Gradient(w_t + \gamma \cdot update_t)" id="335" name="Google Shape;335;p48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00" y="3031750"/>
            <a:ext cx="594747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{t+1} = w_t + update_{t+1}" id="336" name="Google Shape;336;p4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300" y="3624150"/>
            <a:ext cx="267956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8"/>
          <p:cNvSpPr txBox="1"/>
          <p:nvPr/>
        </p:nvSpPr>
        <p:spPr>
          <a:xfrm>
            <a:off x="561225" y="4750075"/>
            <a:ext cx="5484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https://arxiv.org/pdf/1609.04747.pdf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Optimisation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43" name="Google Shape;34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4" name="Google Shape;3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38" y="1840750"/>
            <a:ext cx="7147925" cy="17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Optimisation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50" name="Google Shape;35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rror_{io}(w_{io}^k) = \frac{1}{N} \times \sum_{j=1}^N [(w_{io}^k \times SM^k_{io} - SM_{ideal})^2]_j" id="351" name="Google Shape;351;p5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75" y="1268450"/>
            <a:ext cx="435428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_{nd}(w_{nd}^k) = \frac{1}{N} \times \sum_{j=1}^N [(w_{nd}^k \times SM^k_{nd} - SM_{ideal})^2]_j" id="352" name="Google Shape;352;p5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75" y="1780763"/>
            <a:ext cx="451555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_{ht}(w_{ht}^k) = \frac{1}{N} \times \sum_{j=1}^N [(w_{ht}^k \times SM^k_{ht} - SM_{ideal})^2]_j" id="353" name="Google Shape;353;p5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25" y="2283575"/>
            <a:ext cx="4433454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(w^k) = Error_{io}(w_{io}^k) + Error_{nd}(w_{nd}^k) + Error_{ht}(w_{ht}^k) " id="354" name="Google Shape;354;p5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75" y="2786375"/>
            <a:ext cx="5670702" cy="28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gmin_{w^k} Error(w^k) " id="355" name="Google Shape;355;p5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025" y="3256050"/>
            <a:ext cx="206644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k_{io} + w^k_{nd} + w^k_{ht} = 1" id="356" name="Google Shape;356;p50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025" y="3771963"/>
            <a:ext cx="196645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^{k} = w^k_{io} \cdot SM^k_{io} +  w^k_{nd} \cdot SM^k_{nd} + w^k_{ht} \cdot SM^k_{ht}" id="357" name="Google Shape;357;p50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025" y="4358425"/>
            <a:ext cx="443345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3" name="Google Shape;3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tools metadata (~ 1,050 tools)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metadata - stemming and stopwords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vectors for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similarity among vectors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 similarity matrices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Visualisers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Paragraph vectors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Latent Semantic Analysis  (5% of full-rank)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_t = (1-z_t) \times h_{t-1} + z_t \times h^{'}_t" id="378" name="Google Shape;378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75" y="1269475"/>
            <a:ext cx="286870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_t = \sigma(W_z \times x_t + U_z \times h_{t-1})" id="379" name="Google Shape;379;p5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600" y="1874825"/>
            <a:ext cx="308658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^{'}_t = \tanh(W \times x_t + U\times (r_t \odot h_{t-1})" id="380" name="Google Shape;380;p5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5600" y="3254925"/>
            <a:ext cx="3533914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t = \sigma(W_r \times x_t + U_r \times h_{t-1})" id="381" name="Google Shape;381;p53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4875" y="2564863"/>
            <a:ext cx="3048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375" y="1269475"/>
            <a:ext cx="4303401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x_T|x_1,x_2,....,x_{T-1})" id="383" name="Google Shape;383;p53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875" y="3911525"/>
            <a:ext cx="246303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3"/>
          <p:cNvSpPr txBox="1"/>
          <p:nvPr/>
        </p:nvSpPr>
        <p:spPr>
          <a:xfrm>
            <a:off x="311700" y="4703625"/>
            <a:ext cx="61212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RNN: https://arxiv.org/pdf/1412.3555.pdf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90" name="Google Shape;39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embedding layer, two hidden layer and one output layer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layer activation - exponential linear uni</a:t>
            </a:r>
            <a:r>
              <a:rPr lang="en-GB"/>
              <a:t>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activation is sigmoid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&#10;    f(x) = &#10;\begin{cases}&#10;    x,&amp; \text{if } x &gt; 0\\&#10;    \alpha \times (e^x-1),              &amp; \text{if } x \leq 0, \alpha &gt; 0\\&#10;\end{cases}&#10;" id="392" name="Google Shape;392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00" y="2090850"/>
            <a:ext cx="3592350" cy="66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(x) = \frac{1}{1 + e^{-x}}" id="393" name="Google Shape;393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688" y="3038700"/>
            <a:ext cx="14247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 txBox="1"/>
          <p:nvPr/>
        </p:nvSpPr>
        <p:spPr>
          <a:xfrm>
            <a:off x="399225" y="4593850"/>
            <a:ext cx="7619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Exponential linear units: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https://arxiv.org/pdf/1511.07289.pdf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Optimiser - Root mean square propagation (rmsprop)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cross-entropy loss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oss_{mean} = - \frac{1}{N} (\sum_{i=1}^N y_i \times log(p_i) + (1 - y_i) \times log(1 - p_i) )" id="402" name="Google Shape;402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00" y="3261750"/>
            <a:ext cx="497632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anSquare(w,t) = 0.9 \times MeanSquare(w, t-1) + 0.1 \times (\frac{\partial E}{\partial w} (t))^2 " id="403" name="Google Shape;403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600" y="1721275"/>
            <a:ext cx="554181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{t+1} = w_t - \frac{\eta}{\sqrt{MeanSquare(w,t) + \epsilon}} \times \frac{\partial E}{\partial w} (t)" id="404" name="Google Shape;404;p5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600" y="2204925"/>
            <a:ext cx="4070200" cy="4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5"/>
          <p:cNvSpPr txBox="1"/>
          <p:nvPr/>
        </p:nvSpPr>
        <p:spPr>
          <a:xfrm>
            <a:off x="347150" y="4568875"/>
            <a:ext cx="7324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RMSProp: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https://arxiv.org/pdf/1609.04747.pdf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Binary cross-entropy: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https://www.tensorflow.org/api_docs/python/tf/keras/losses/binary_crossentropy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Paths statistics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1" name="Google Shape;41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paths (111,386), train paths (89,109) and test paths (22,277).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Decomposition: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paths (210,983), train paths (168,787) and test paths (42,196).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2" name="Google Shape;41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8" name="Google Shape;4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75" y="74575"/>
            <a:ext cx="8233649" cy="506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4" name="Google Shape;4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87" y="70300"/>
            <a:ext cx="8240624" cy="50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0" name="Google Shape;4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25" y="121775"/>
            <a:ext cx="8157001" cy="50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6" name="Google Shape;4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Tool, documents and tokens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850" y="2350168"/>
            <a:ext cx="4718951" cy="139675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11700" y="1183875"/>
            <a:ext cx="3912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Three attributes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Document - a collection of tokens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8" name="Google Shape;4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50" y="118975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4" name="Google Shape;4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75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0" name="Google Shape;46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75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6" name="Google Shape;4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2" name="Google Shape;4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75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(document) </a:t>
            </a: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 approach*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dense vector for each paragraph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tools, similar vectors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 variable length paragraphs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tool has three paragraphs (documents)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311700" y="4541525"/>
            <a:ext cx="7651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https://cs.stanford.edu/~quocle/paragraph_vector.pdf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nput/output file types - </a:t>
            </a:r>
            <a:r>
              <a:rPr lang="en-GB" sz="1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https://dl.acm.org/citation.cfm?id=1704810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(bestmatch25)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Similarity scores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Jaccard index (input and output file types)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Cosine angle (name and description and help text)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similarity matrix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similarity matrices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- average the matrices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- learn weights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j = \frac{A \cap B}{A \cup B}" id="109" name="Google Shape;109;p2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425" y="1125600"/>
            <a:ext cx="800170" cy="35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\cdot y = |x| \times |y| \times \cos{\theta}" id="110" name="Google Shape;110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025" y="1584550"/>
            <a:ext cx="2118724" cy="2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324000" y="4530225"/>
            <a:ext cx="7804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Jaccard index: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https://link.springer.com/article/10.1007/BF02365362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Cosine angle similarity: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https://www.itl.nist.gov/div898/software/dataplot/refman2/auxillar/cosdist.htm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